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89" r:id="rId7"/>
    <p:sldId id="292" r:id="rId8"/>
    <p:sldId id="282" r:id="rId9"/>
    <p:sldId id="265" r:id="rId10"/>
    <p:sldId id="266" r:id="rId11"/>
    <p:sldId id="261" r:id="rId12"/>
    <p:sldId id="268" r:id="rId13"/>
    <p:sldId id="274" r:id="rId14"/>
    <p:sldId id="281" r:id="rId15"/>
    <p:sldId id="290" r:id="rId16"/>
    <p:sldId id="293" r:id="rId17"/>
    <p:sldId id="284" r:id="rId18"/>
    <p:sldId id="283" r:id="rId19"/>
    <p:sldId id="272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4210-D01D-482E-822E-0E4B9FD9A7F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Nedostaci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Ar</a:t>
            </a:r>
            <a:r>
              <a:rPr lang="en-US" dirty="0"/>
              <a:t> je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gas (He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skuplji</a:t>
            </a:r>
            <a:r>
              <a:rPr lang="en-US" dirty="0"/>
              <a:t>) –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niskougljeničnih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niskolegiranih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je </a:t>
            </a:r>
            <a:r>
              <a:rPr lang="en-US" dirty="0" err="1"/>
              <a:t>adekvatan</a:t>
            </a:r>
            <a:r>
              <a:rPr lang="en-US" dirty="0"/>
              <a:t> </a:t>
            </a:r>
            <a:r>
              <a:rPr lang="en-US" dirty="0" err="1"/>
              <a:t>jeftiniji</a:t>
            </a:r>
            <a:r>
              <a:rPr lang="en-US" dirty="0"/>
              <a:t> </a:t>
            </a:r>
            <a:r>
              <a:rPr lang="en-US" dirty="0" err="1"/>
              <a:t>aktivni</a:t>
            </a:r>
            <a:r>
              <a:rPr lang="en-US" dirty="0"/>
              <a:t> gas CO</a:t>
            </a:r>
            <a:r>
              <a:rPr lang="en-US" baseline="-25000" dirty="0"/>
              <a:t>2</a:t>
            </a:r>
            <a:r>
              <a:rPr lang="en-US" dirty="0"/>
              <a:t> (MAG </a:t>
            </a:r>
            <a:r>
              <a:rPr lang="en-US" dirty="0" err="1"/>
              <a:t>postupak</a:t>
            </a:r>
            <a:r>
              <a:rPr lang="en-US" dirty="0"/>
              <a:t>).</a:t>
            </a:r>
          </a:p>
          <a:p>
            <a:pPr>
              <a:buFontTx/>
              <a:buChar char="-"/>
            </a:pPr>
            <a:r>
              <a:rPr lang="en-US" dirty="0" err="1"/>
              <a:t>Složena</a:t>
            </a:r>
            <a:r>
              <a:rPr lang="en-US" dirty="0"/>
              <a:t> 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zavarivača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Ne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tanjih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– </a:t>
            </a:r>
            <a:r>
              <a:rPr lang="en-US" dirty="0" err="1"/>
              <a:t>za</a:t>
            </a:r>
            <a:r>
              <a:rPr lang="en-US" dirty="0"/>
              <a:t> to se </a:t>
            </a:r>
            <a:r>
              <a:rPr lang="en-US" dirty="0" err="1"/>
              <a:t>koristi</a:t>
            </a:r>
            <a:r>
              <a:rPr lang="en-US" dirty="0"/>
              <a:t> TIG</a:t>
            </a:r>
          </a:p>
          <a:p>
            <a:pPr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otvorenom</a:t>
            </a:r>
            <a:r>
              <a:rPr lang="en-US" dirty="0"/>
              <a:t>, </a:t>
            </a:r>
            <a:r>
              <a:rPr lang="en-US" dirty="0" err="1"/>
              <a:t>vetar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oduva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gas.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aktivnom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topljivom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(MAG)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Elektrodna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buntu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dodaje</a:t>
            </a:r>
            <a:r>
              <a:rPr lang="en-US" dirty="0"/>
              <a:t> se </a:t>
            </a:r>
            <a:r>
              <a:rPr lang="en-US" dirty="0" err="1"/>
              <a:t>kontinualno</a:t>
            </a:r>
            <a:r>
              <a:rPr lang="en-US" dirty="0"/>
              <a:t>.</a:t>
            </a:r>
          </a:p>
          <a:p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elektrodne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se </a:t>
            </a:r>
            <a:r>
              <a:rPr lang="en-US" dirty="0" err="1"/>
              <a:t>dovodi</a:t>
            </a:r>
            <a:r>
              <a:rPr lang="en-US" dirty="0"/>
              <a:t> </a:t>
            </a:r>
            <a:r>
              <a:rPr lang="en-US" dirty="0" err="1"/>
              <a:t>aktivni</a:t>
            </a:r>
            <a:r>
              <a:rPr lang="en-US" dirty="0"/>
              <a:t> gas (</a:t>
            </a:r>
            <a:r>
              <a:rPr lang="en-US" dirty="0" err="1"/>
              <a:t>ugljen-dioksid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458" y="3733800"/>
            <a:ext cx="556014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939" y="2286000"/>
            <a:ext cx="55050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Disocijacija</a:t>
            </a:r>
            <a:r>
              <a:rPr lang="en-US" dirty="0"/>
              <a:t>, </a:t>
            </a:r>
            <a:r>
              <a:rPr lang="en-US" dirty="0" err="1"/>
              <a:t>oksidacija</a:t>
            </a:r>
            <a:r>
              <a:rPr lang="en-US" dirty="0"/>
              <a:t>, </a:t>
            </a:r>
            <a:r>
              <a:rPr lang="en-US" dirty="0" err="1"/>
              <a:t>dezoksidacija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legiranje</a:t>
            </a:r>
            <a:r>
              <a:rPr lang="en-US" dirty="0"/>
              <a:t> </a:t>
            </a:r>
            <a:r>
              <a:rPr lang="en-US" dirty="0" err="1"/>
              <a:t>rastopa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disocijacija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disocijacija</a:t>
            </a:r>
            <a:r>
              <a:rPr lang="en-US" dirty="0"/>
              <a:t> CO </a:t>
            </a:r>
            <a:r>
              <a:rPr lang="en-US" dirty="0" err="1"/>
              <a:t>i</a:t>
            </a:r>
            <a:r>
              <a:rPr lang="en-US" dirty="0"/>
              <a:t> O</a:t>
            </a:r>
            <a:r>
              <a:rPr lang="en-US" baseline="-25000" dirty="0"/>
              <a:t>2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oksidacija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667000"/>
            <a:ext cx="1447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962400"/>
            <a:ext cx="243840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err="1"/>
              <a:t>dezoksidacija</a:t>
            </a:r>
            <a:r>
              <a:rPr lang="en-US" dirty="0"/>
              <a:t> –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dodavanjem</a:t>
            </a:r>
            <a:r>
              <a:rPr lang="en-US" dirty="0"/>
              <a:t> Si </a:t>
            </a:r>
            <a:r>
              <a:rPr lang="en-US" dirty="0" err="1"/>
              <a:t>i</a:t>
            </a:r>
            <a:r>
              <a:rPr lang="en-US" dirty="0"/>
              <a:t> Mn u </a:t>
            </a:r>
            <a:r>
              <a:rPr lang="en-US" dirty="0" err="1"/>
              <a:t>elektrodnoj</a:t>
            </a:r>
            <a:r>
              <a:rPr lang="en-US" dirty="0"/>
              <a:t> </a:t>
            </a:r>
            <a:r>
              <a:rPr lang="en-US" dirty="0" err="1"/>
              <a:t>žici</a:t>
            </a:r>
            <a:r>
              <a:rPr lang="en-US" dirty="0"/>
              <a:t> (Si ≥ 0,6 %, Mn ≥ 0,9 %):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CO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rastvorljiv</a:t>
            </a:r>
            <a:r>
              <a:rPr lang="en-US" dirty="0"/>
              <a:t> u </a:t>
            </a:r>
            <a:r>
              <a:rPr lang="en-US" dirty="0" err="1"/>
              <a:t>čeliku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izdvaja</a:t>
            </a:r>
            <a:r>
              <a:rPr lang="en-US" dirty="0"/>
              <a:t> se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mehurića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71870"/>
            <a:ext cx="30480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781300"/>
            <a:ext cx="2514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876800" cy="6019800"/>
          </a:xfrm>
        </p:spPr>
        <p:txBody>
          <a:bodyPr>
            <a:normAutofit/>
          </a:bodyPr>
          <a:lstStyle/>
          <a:p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obrnute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, </a:t>
            </a:r>
            <a:r>
              <a:rPr lang="en-US" dirty="0" err="1"/>
              <a:t>direktna</a:t>
            </a:r>
            <a:r>
              <a:rPr lang="en-US" dirty="0"/>
              <a:t> </a:t>
            </a:r>
            <a:r>
              <a:rPr lang="en-US" dirty="0" err="1"/>
              <a:t>polarnost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mala </a:t>
            </a:r>
            <a:r>
              <a:rPr lang="en-US" dirty="0" err="1"/>
              <a:t>debljina</a:t>
            </a:r>
            <a:r>
              <a:rPr lang="en-US" dirty="0"/>
              <a:t> osn.mat. </a:t>
            </a:r>
          </a:p>
          <a:p>
            <a:r>
              <a:rPr lang="en-US" dirty="0" err="1"/>
              <a:t>Naizmenična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se ne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smanjene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el.luka</a:t>
            </a:r>
            <a:r>
              <a:rPr lang="en-US" dirty="0"/>
              <a:t> (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)!</a:t>
            </a:r>
          </a:p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u </a:t>
            </a:r>
            <a:r>
              <a:rPr lang="en-US" dirty="0" err="1"/>
              <a:t>kratkom</a:t>
            </a:r>
            <a:r>
              <a:rPr lang="en-US" dirty="0"/>
              <a:t> </a:t>
            </a:r>
            <a:r>
              <a:rPr lang="en-US" dirty="0" err="1"/>
              <a:t>spoju</a:t>
            </a:r>
            <a:r>
              <a:rPr lang="en-US" dirty="0"/>
              <a:t>, </a:t>
            </a:r>
            <a:r>
              <a:rPr lang="en-US" dirty="0" err="1"/>
              <a:t>krupnim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sitnim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, </a:t>
            </a:r>
            <a:r>
              <a:rPr lang="en-US" dirty="0" err="1"/>
              <a:t>impulsno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4876800" y="1219200"/>
            <a:ext cx="4035293" cy="4495800"/>
            <a:chOff x="5212189" y="3073637"/>
            <a:chExt cx="2968920" cy="35307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7010400" y="3429000"/>
            <a:ext cx="457200" cy="5583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162800" y="3886200"/>
            <a:ext cx="457200" cy="6096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/>
          <a:lstStyle/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u </a:t>
            </a:r>
            <a:r>
              <a:rPr lang="en-US" dirty="0" err="1"/>
              <a:t>kratkom</a:t>
            </a:r>
            <a:r>
              <a:rPr lang="en-US" dirty="0"/>
              <a:t> </a:t>
            </a:r>
            <a:r>
              <a:rPr lang="en-US" dirty="0" err="1"/>
              <a:t>spoju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sitnim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 (</a:t>
            </a:r>
            <a:r>
              <a:rPr lang="en-US" dirty="0" err="1"/>
              <a:t>sprej</a:t>
            </a:r>
            <a:r>
              <a:rPr lang="en-US" dirty="0"/>
              <a:t>), </a:t>
            </a:r>
            <a:r>
              <a:rPr lang="en-US" dirty="0" err="1"/>
              <a:t>impulsno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Prenos</a:t>
            </a:r>
            <a:r>
              <a:rPr lang="en-US" dirty="0"/>
              <a:t> u </a:t>
            </a:r>
            <a:r>
              <a:rPr lang="en-US" dirty="0" err="1"/>
              <a:t>krupnim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prekomerno</a:t>
            </a:r>
            <a:r>
              <a:rPr lang="en-US" dirty="0"/>
              <a:t> </a:t>
            </a:r>
            <a:r>
              <a:rPr lang="en-US" dirty="0" err="1"/>
              <a:t>prštanje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preporučuje</a:t>
            </a:r>
            <a:r>
              <a:rPr lang="en-US" dirty="0"/>
              <a:t> se:</a:t>
            </a:r>
          </a:p>
          <a:p>
            <a:endParaRPr lang="en-US" dirty="0"/>
          </a:p>
        </p:txBody>
      </p:sp>
      <p:sp>
        <p:nvSpPr>
          <p:cNvPr id="1026" name="AutoShape 2" descr="http://svetzavarivanja.rs/images/znanje/co2_zavarivanje/05a%20jedna%20od%20najcesce%20skidanih%20sl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4422" t="31250" r="19180" b="35417"/>
          <a:stretch>
            <a:fillRect/>
          </a:stretch>
        </p:blipFill>
        <p:spPr bwMode="auto">
          <a:xfrm>
            <a:off x="381000" y="42672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9370" t="31250" r="14861" b="48380"/>
          <a:stretch>
            <a:fillRect/>
          </a:stretch>
        </p:blipFill>
        <p:spPr bwMode="auto">
          <a:xfrm>
            <a:off x="5943600" y="5181600"/>
            <a:ext cx="308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59370" t="51620" r="14861" b="28125"/>
          <a:stretch>
            <a:fillRect/>
          </a:stretch>
        </p:blipFill>
        <p:spPr bwMode="auto">
          <a:xfrm>
            <a:off x="2590799" y="5105400"/>
            <a:ext cx="3260489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62884" t="21875" r="17789" b="53125"/>
          <a:stretch>
            <a:fillRect/>
          </a:stretch>
        </p:blipFill>
        <p:spPr bwMode="auto">
          <a:xfrm>
            <a:off x="1219200" y="14478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47657" t="29167" r="26574" b="50000"/>
          <a:stretch>
            <a:fillRect/>
          </a:stretch>
        </p:blipFill>
        <p:spPr bwMode="auto">
          <a:xfrm>
            <a:off x="4587240" y="1205345"/>
            <a:ext cx="4556760" cy="20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konstantnim</a:t>
            </a:r>
            <a:r>
              <a:rPr lang="en-US" dirty="0"/>
              <a:t> </a:t>
            </a:r>
            <a:r>
              <a:rPr lang="en-US" dirty="0" err="1"/>
              <a:t>naponom</a:t>
            </a:r>
            <a:r>
              <a:rPr lang="en-US" dirty="0"/>
              <a:t> (CV-Constant Voltage):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Reguliše</a:t>
            </a:r>
            <a:r>
              <a:rPr lang="en-US" dirty="0"/>
              <a:t> se </a:t>
            </a:r>
            <a:r>
              <a:rPr lang="en-US" dirty="0" err="1"/>
              <a:t>napon</a:t>
            </a:r>
            <a:r>
              <a:rPr lang="en-US" dirty="0"/>
              <a:t>, a ne </a:t>
            </a:r>
            <a:r>
              <a:rPr lang="en-US" dirty="0" err="1"/>
              <a:t>struja</a:t>
            </a:r>
            <a:r>
              <a:rPr lang="en-US" dirty="0"/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7980" t="18750" r="12738" b="51042"/>
          <a:stretch>
            <a:fillRect/>
          </a:stretch>
        </p:blipFill>
        <p:spPr bwMode="auto">
          <a:xfrm>
            <a:off x="1324303" y="2133600"/>
            <a:ext cx="6437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4114800"/>
            <a:ext cx="1828800" cy="838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800599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Zaštitni</a:t>
            </a:r>
            <a:r>
              <a:rPr lang="en-US" u="sng" dirty="0"/>
              <a:t> </a:t>
            </a:r>
            <a:r>
              <a:rPr lang="en-US" u="sng" dirty="0" err="1"/>
              <a:t>gasovi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svojstva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r>
              <a:rPr lang="en-US" sz="2400" baseline="-25000" dirty="0"/>
              <a:t> </a:t>
            </a:r>
            <a:r>
              <a:rPr lang="en-US" sz="2400" b="1" dirty="0"/>
              <a:t>(C)</a:t>
            </a:r>
            <a:r>
              <a:rPr lang="en-US" sz="2400" dirty="0"/>
              <a:t>– </a:t>
            </a:r>
            <a:r>
              <a:rPr lang="en-US" sz="2400" dirty="0" err="1"/>
              <a:t>tradicionalan</a:t>
            </a:r>
            <a:r>
              <a:rPr lang="en-US" sz="2400" dirty="0"/>
              <a:t>, </a:t>
            </a:r>
            <a:r>
              <a:rPr lang="en-US" sz="2400" dirty="0" err="1"/>
              <a:t>zav.niskouglj.čelika</a:t>
            </a:r>
            <a:r>
              <a:rPr lang="en-US" sz="2400" dirty="0"/>
              <a:t>, </a:t>
            </a:r>
            <a:r>
              <a:rPr lang="en-US" sz="2400" dirty="0" err="1"/>
              <a:t>jeftinji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, </a:t>
            </a:r>
            <a:r>
              <a:rPr lang="en-US" sz="2400" dirty="0" err="1"/>
              <a:t>loše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zav.u</a:t>
            </a:r>
            <a:r>
              <a:rPr lang="en-US" sz="2400" dirty="0"/>
              <a:t> </a:t>
            </a:r>
            <a:r>
              <a:rPr lang="en-US" sz="2400" dirty="0" err="1"/>
              <a:t>kratkom</a:t>
            </a:r>
            <a:r>
              <a:rPr lang="en-US" sz="2400" dirty="0"/>
              <a:t> </a:t>
            </a:r>
            <a:r>
              <a:rPr lang="en-US" sz="2400" dirty="0" err="1"/>
              <a:t>spoju</a:t>
            </a:r>
            <a:r>
              <a:rPr lang="en-US" sz="2400" dirty="0"/>
              <a:t> – </a:t>
            </a:r>
            <a:r>
              <a:rPr lang="en-US" sz="2400" dirty="0" err="1"/>
              <a:t>prštanje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 </a:t>
            </a:r>
          </a:p>
          <a:p>
            <a:pPr>
              <a:buFontTx/>
              <a:buChar char="-"/>
            </a:pPr>
            <a:r>
              <a:rPr lang="en-US" sz="2400" b="1" dirty="0"/>
              <a:t>Ar+18%CO</a:t>
            </a:r>
            <a:r>
              <a:rPr lang="en-US" sz="2400" b="1" baseline="-25000" dirty="0"/>
              <a:t>2</a:t>
            </a:r>
            <a:r>
              <a:rPr lang="en-US" sz="2400" b="1" dirty="0"/>
              <a:t> (C18) </a:t>
            </a:r>
            <a:r>
              <a:rPr lang="en-US" sz="2400" dirty="0"/>
              <a:t>– </a:t>
            </a:r>
            <a:r>
              <a:rPr lang="en-US" sz="2400" dirty="0" err="1"/>
              <a:t>univerzalan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niskouglj.čelike</a:t>
            </a:r>
            <a:r>
              <a:rPr lang="en-US" sz="2400" dirty="0"/>
              <a:t> (</a:t>
            </a:r>
            <a:r>
              <a:rPr lang="en-US" sz="2400" dirty="0" err="1"/>
              <a:t>kr.spoj</a:t>
            </a:r>
            <a:r>
              <a:rPr lang="en-US" sz="2400" dirty="0"/>
              <a:t>, </a:t>
            </a:r>
            <a:r>
              <a:rPr lang="en-US" sz="2400" dirty="0" err="1"/>
              <a:t>sprej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puls</a:t>
            </a:r>
            <a:r>
              <a:rPr lang="en-US" sz="2400" dirty="0"/>
              <a:t>), </a:t>
            </a:r>
            <a:r>
              <a:rPr lang="en-US" sz="2400" dirty="0" err="1"/>
              <a:t>manji</a:t>
            </a:r>
            <a:r>
              <a:rPr lang="en-US" sz="2400" dirty="0"/>
              <a:t> </a:t>
            </a:r>
            <a:r>
              <a:rPr lang="en-US" sz="2400" dirty="0" err="1"/>
              <a:t>uk.troškovi</a:t>
            </a:r>
            <a:r>
              <a:rPr lang="en-US" sz="2400" dirty="0"/>
              <a:t> u </a:t>
            </a:r>
            <a:r>
              <a:rPr lang="en-US" sz="2400" dirty="0" err="1"/>
              <a:t>odnosu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CO</a:t>
            </a:r>
            <a:r>
              <a:rPr lang="en-US" sz="2400" baseline="-25000" dirty="0"/>
              <a:t>2</a:t>
            </a:r>
            <a:r>
              <a:rPr lang="en-US" sz="2400" dirty="0"/>
              <a:t> (</a:t>
            </a:r>
            <a:r>
              <a:rPr lang="en-US" sz="2400" dirty="0" err="1"/>
              <a:t>nema</a:t>
            </a:r>
            <a:r>
              <a:rPr lang="en-US" sz="2400" dirty="0"/>
              <a:t> </a:t>
            </a:r>
            <a:r>
              <a:rPr lang="en-US" sz="2400" dirty="0" err="1"/>
              <a:t>čišćenja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prskanja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b="1" dirty="0"/>
              <a:t>Ar+8%CO</a:t>
            </a:r>
            <a:r>
              <a:rPr lang="en-US" sz="2400" b="1" baseline="-25000" dirty="0"/>
              <a:t>2</a:t>
            </a:r>
            <a:r>
              <a:rPr lang="en-US" sz="2400" b="1" dirty="0"/>
              <a:t> (C8) </a:t>
            </a:r>
            <a:r>
              <a:rPr lang="en-US" sz="2400" dirty="0"/>
              <a:t>– </a:t>
            </a:r>
            <a:r>
              <a:rPr lang="en-US" sz="2400" dirty="0" err="1"/>
              <a:t>specijalizovan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sprej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puls</a:t>
            </a:r>
            <a:r>
              <a:rPr lang="en-US" sz="2400" dirty="0"/>
              <a:t>: </a:t>
            </a:r>
            <a:r>
              <a:rPr lang="en-US" sz="2400" dirty="0" err="1"/>
              <a:t>veća</a:t>
            </a:r>
            <a:r>
              <a:rPr lang="en-US" sz="2400" dirty="0"/>
              <a:t> </a:t>
            </a:r>
            <a:r>
              <a:rPr lang="en-US" sz="2400" dirty="0" err="1"/>
              <a:t>stabilnost</a:t>
            </a:r>
            <a:r>
              <a:rPr lang="en-US" sz="2400" dirty="0"/>
              <a:t> </a:t>
            </a:r>
            <a:r>
              <a:rPr lang="en-US" sz="2400" dirty="0" err="1"/>
              <a:t>luka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postizanje</a:t>
            </a:r>
            <a:r>
              <a:rPr lang="en-US" sz="2400" dirty="0"/>
              <a:t> </a:t>
            </a:r>
            <a:r>
              <a:rPr lang="en-US" sz="2400" dirty="0" err="1"/>
              <a:t>spreja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nižim</a:t>
            </a:r>
            <a:r>
              <a:rPr lang="en-US" sz="2400" dirty="0"/>
              <a:t> </a:t>
            </a:r>
            <a:r>
              <a:rPr lang="en-US" sz="2400" dirty="0" err="1"/>
              <a:t>strujama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Ar+2,5%CO</a:t>
            </a:r>
            <a:r>
              <a:rPr lang="en-US" sz="2400" b="1" baseline="-25000" dirty="0"/>
              <a:t>2 </a:t>
            </a:r>
            <a:r>
              <a:rPr lang="en-US" sz="2400" b="1" dirty="0"/>
              <a:t>(C2.5) </a:t>
            </a:r>
            <a:r>
              <a:rPr lang="en-US" sz="2400" dirty="0"/>
              <a:t>–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nerđajuće</a:t>
            </a:r>
            <a:r>
              <a:rPr lang="en-US" sz="2400" dirty="0"/>
              <a:t> </a:t>
            </a:r>
            <a:r>
              <a:rPr lang="en-US" sz="2400" dirty="0" err="1"/>
              <a:t>čelike</a:t>
            </a:r>
            <a:r>
              <a:rPr lang="en-US" sz="2400" dirty="0"/>
              <a:t>: </a:t>
            </a:r>
            <a:r>
              <a:rPr lang="en-US" sz="2400" dirty="0" err="1"/>
              <a:t>potreban</a:t>
            </a:r>
            <a:r>
              <a:rPr lang="en-US" sz="2400" dirty="0"/>
              <a:t> </a:t>
            </a:r>
            <a:r>
              <a:rPr lang="en-US" sz="2400" dirty="0" err="1"/>
              <a:t>nizak</a:t>
            </a:r>
            <a:r>
              <a:rPr lang="en-US" sz="2400" dirty="0"/>
              <a:t> </a:t>
            </a:r>
            <a:r>
              <a:rPr lang="en-US" sz="2400" dirty="0" err="1"/>
              <a:t>nivo</a:t>
            </a:r>
            <a:r>
              <a:rPr lang="en-US" sz="2400" dirty="0"/>
              <a:t> C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opasnosti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interkristalne</a:t>
            </a:r>
            <a:r>
              <a:rPr lang="en-US" sz="2400" dirty="0"/>
              <a:t> </a:t>
            </a:r>
            <a:r>
              <a:rPr lang="en-US" sz="2400" dirty="0" err="1"/>
              <a:t>korozije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Ar+2%O</a:t>
            </a:r>
            <a:r>
              <a:rPr lang="en-US" sz="2400" b="1" baseline="-25000" dirty="0"/>
              <a:t>2</a:t>
            </a:r>
            <a:r>
              <a:rPr lang="en-US" sz="2400" b="1" dirty="0"/>
              <a:t> (O2) </a:t>
            </a:r>
            <a:r>
              <a:rPr lang="en-US" sz="2400" dirty="0"/>
              <a:t>–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nerđajuće</a:t>
            </a:r>
            <a:r>
              <a:rPr lang="en-US" sz="2400" dirty="0"/>
              <a:t> </a:t>
            </a:r>
            <a:r>
              <a:rPr lang="en-US" sz="2400" dirty="0" err="1"/>
              <a:t>čelike</a:t>
            </a:r>
            <a:r>
              <a:rPr lang="en-US" sz="2400" dirty="0"/>
              <a:t> </a:t>
            </a:r>
            <a:r>
              <a:rPr lang="en-US" sz="2400" dirty="0" err="1"/>
              <a:t>malih</a:t>
            </a:r>
            <a:r>
              <a:rPr lang="en-US" sz="2400" dirty="0"/>
              <a:t> </a:t>
            </a:r>
            <a:r>
              <a:rPr lang="en-US" sz="2400" dirty="0" err="1"/>
              <a:t>debljina</a:t>
            </a:r>
            <a:r>
              <a:rPr lang="en-US" sz="2400" dirty="0"/>
              <a:t>, u </a:t>
            </a:r>
            <a:r>
              <a:rPr lang="en-US" sz="2400" dirty="0" err="1"/>
              <a:t>spreju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pulsu</a:t>
            </a:r>
            <a:r>
              <a:rPr lang="en-US" sz="2400" dirty="0"/>
              <a:t>,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zavarivanja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4953000"/>
            <a:ext cx="9144000" cy="1905000"/>
            <a:chOff x="0" y="2667000"/>
            <a:chExt cx="9144000" cy="1905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43338" t="44792" r="7467" b="53020"/>
            <a:stretch>
              <a:fillRect/>
            </a:stretch>
          </p:blipFill>
          <p:spPr bwMode="auto">
            <a:xfrm>
              <a:off x="0" y="2667000"/>
              <a:ext cx="9144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43338" t="63329" r="7467" b="20629"/>
            <a:stretch>
              <a:fillRect/>
            </a:stretch>
          </p:blipFill>
          <p:spPr bwMode="auto">
            <a:xfrm>
              <a:off x="0" y="2895600"/>
              <a:ext cx="91440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Elektrodna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žica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/>
              <a:t>Koturovi</a:t>
            </a:r>
            <a:r>
              <a:rPr lang="en-US" sz="3200" dirty="0"/>
              <a:t> </a:t>
            </a:r>
            <a:r>
              <a:rPr lang="en-US" sz="3200" dirty="0" err="1"/>
              <a:t>mase</a:t>
            </a:r>
            <a:r>
              <a:rPr lang="en-US" sz="3200" dirty="0"/>
              <a:t> 1-100 kg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Prečnici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 0,8 do 1,6 mm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izuzetno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2,4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3,2 mm): do 1,2 mm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kratki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krupne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preko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mlaz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pulsno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 dirty="0" err="1"/>
              <a:t>Sadržaj</a:t>
            </a:r>
            <a:r>
              <a:rPr lang="en-US" sz="3200" dirty="0"/>
              <a:t> </a:t>
            </a:r>
            <a:r>
              <a:rPr lang="en-US" sz="3200" dirty="0" err="1"/>
              <a:t>elemenata</a:t>
            </a:r>
            <a:r>
              <a:rPr lang="en-US" sz="3200" dirty="0"/>
              <a:t>:	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	C ≤ 0,12 % </a:t>
            </a:r>
            <a:r>
              <a:rPr lang="en-US" sz="3200" dirty="0" err="1"/>
              <a:t>zbog</a:t>
            </a:r>
            <a:r>
              <a:rPr lang="en-US" sz="3200" dirty="0"/>
              <a:t> </a:t>
            </a:r>
            <a:r>
              <a:rPr lang="en-US" sz="3200" dirty="0" err="1"/>
              <a:t>sprečavanja</a:t>
            </a:r>
            <a:r>
              <a:rPr lang="en-US" sz="3200" dirty="0"/>
              <a:t> </a:t>
            </a:r>
            <a:r>
              <a:rPr lang="en-US" sz="3200" dirty="0" err="1"/>
              <a:t>zakaljenja</a:t>
            </a:r>
            <a:r>
              <a:rPr lang="en-US" sz="3200" dirty="0"/>
              <a:t> u ZUT-u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poroznosti</a:t>
            </a:r>
            <a:r>
              <a:rPr lang="en-US" sz="3200" dirty="0"/>
              <a:t> u </a:t>
            </a:r>
            <a:r>
              <a:rPr lang="en-US" sz="3200" dirty="0" err="1"/>
              <a:t>metalu</a:t>
            </a:r>
            <a:r>
              <a:rPr lang="en-US" sz="3200" dirty="0"/>
              <a:t> </a:t>
            </a:r>
            <a:r>
              <a:rPr lang="en-US" sz="3200" dirty="0" err="1"/>
              <a:t>šava</a:t>
            </a:r>
            <a:r>
              <a:rPr lang="en-US" sz="3200" dirty="0"/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	Si ≥ 0,6 %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	</a:t>
            </a:r>
            <a:r>
              <a:rPr lang="en-US" sz="3200" dirty="0" err="1"/>
              <a:t>Mn</a:t>
            </a:r>
            <a:r>
              <a:rPr lang="en-US" sz="3200" dirty="0"/>
              <a:t> ≥ 0,9 %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/>
              <a:t>Prednosti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Jeftiniji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REL </a:t>
            </a:r>
            <a:r>
              <a:rPr lang="en-US" dirty="0" err="1"/>
              <a:t>i</a:t>
            </a:r>
            <a:r>
              <a:rPr lang="en-US" dirty="0"/>
              <a:t> EPP (</a:t>
            </a:r>
            <a:r>
              <a:rPr lang="en-US" dirty="0" err="1"/>
              <a:t>jeftin</a:t>
            </a:r>
            <a:r>
              <a:rPr lang="en-US" dirty="0"/>
              <a:t> gas)</a:t>
            </a:r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 (ne </a:t>
            </a:r>
            <a:r>
              <a:rPr lang="en-US" dirty="0" err="1"/>
              <a:t>skida</a:t>
            </a:r>
            <a:r>
              <a:rPr lang="en-US" dirty="0"/>
              <a:t> se </a:t>
            </a:r>
            <a:r>
              <a:rPr lang="en-US" dirty="0" err="1"/>
              <a:t>troska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Jednostavna</a:t>
            </a:r>
            <a:r>
              <a:rPr lang="en-US" dirty="0"/>
              <a:t> 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zavarivača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r>
              <a:rPr lang="en-US" u="sng" dirty="0" err="1"/>
              <a:t>Nedostaci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Prštanje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čestim</a:t>
            </a:r>
            <a:r>
              <a:rPr lang="en-US" dirty="0"/>
              <a:t> </a:t>
            </a:r>
            <a:r>
              <a:rPr lang="en-US" dirty="0" err="1"/>
              <a:t>čišćenjem</a:t>
            </a:r>
            <a:r>
              <a:rPr lang="en-US" dirty="0"/>
              <a:t> </a:t>
            </a:r>
            <a:r>
              <a:rPr lang="en-US" dirty="0" err="1"/>
              <a:t>mlaznice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500 A</a:t>
            </a:r>
          </a:p>
          <a:p>
            <a:pPr>
              <a:buFontTx/>
              <a:buChar char="-"/>
            </a:pP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estetski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prihvatljiv</a:t>
            </a:r>
            <a:r>
              <a:rPr lang="en-US" dirty="0"/>
              <a:t> </a:t>
            </a:r>
            <a:r>
              <a:rPr lang="en-US" dirty="0" err="1"/>
              <a:t>izgled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REL </a:t>
            </a:r>
            <a:r>
              <a:rPr lang="en-US" dirty="0" err="1"/>
              <a:t>i</a:t>
            </a:r>
            <a:r>
              <a:rPr lang="en-US" dirty="0"/>
              <a:t> EPP</a:t>
            </a:r>
            <a:endParaRPr lang="sr-Latn-CS" dirty="0"/>
          </a:p>
          <a:p>
            <a:pPr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otvorenom</a:t>
            </a:r>
            <a:r>
              <a:rPr lang="en-US" dirty="0"/>
              <a:t>, </a:t>
            </a:r>
            <a:r>
              <a:rPr lang="en-US" dirty="0" err="1"/>
              <a:t>vetar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oduva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gas.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*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MAG je u </a:t>
            </a:r>
            <a:r>
              <a:rPr lang="en-US" dirty="0" err="1"/>
              <a:t>porastu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individualnih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zaštitnom</a:t>
            </a:r>
            <a:r>
              <a:rPr lang="en-US" dirty="0"/>
              <a:t> </a:t>
            </a:r>
            <a:r>
              <a:rPr lang="en-US" dirty="0" err="1"/>
              <a:t>gasu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u </a:t>
            </a:r>
            <a:r>
              <a:rPr lang="en-US" dirty="0" err="1"/>
              <a:t>zaštitnom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,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se </a:t>
            </a:r>
            <a:r>
              <a:rPr lang="en-US" dirty="0" err="1"/>
              <a:t>dovodi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gas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sprečio</a:t>
            </a:r>
            <a:r>
              <a:rPr lang="en-US" dirty="0"/>
              <a:t> </a:t>
            </a:r>
            <a:r>
              <a:rPr lang="en-US" dirty="0" err="1"/>
              <a:t>prodor</a:t>
            </a:r>
            <a:r>
              <a:rPr lang="en-US" dirty="0"/>
              <a:t> </a:t>
            </a:r>
            <a:r>
              <a:rPr lang="en-US" dirty="0" err="1"/>
              <a:t>atmosferskih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u </a:t>
            </a:r>
            <a:r>
              <a:rPr lang="en-US" dirty="0" err="1"/>
              <a:t>zonu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(</a:t>
            </a:r>
            <a:r>
              <a:rPr lang="en-US" dirty="0" err="1"/>
              <a:t>kiseonik</a:t>
            </a:r>
            <a:r>
              <a:rPr lang="en-US" dirty="0"/>
              <a:t>, </a:t>
            </a:r>
            <a:r>
              <a:rPr lang="en-US" dirty="0" err="1"/>
              <a:t>azot</a:t>
            </a:r>
            <a:r>
              <a:rPr lang="en-US" dirty="0"/>
              <a:t>, </a:t>
            </a:r>
            <a:r>
              <a:rPr lang="en-US" dirty="0" err="1"/>
              <a:t>vodonik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Tipovi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:</a:t>
            </a:r>
          </a:p>
          <a:p>
            <a:pPr marL="514350" indent="-514350">
              <a:buAutoNum type="alphaLcParenR"/>
            </a:pPr>
            <a:r>
              <a:rPr lang="en-US" dirty="0" err="1"/>
              <a:t>Inertni</a:t>
            </a:r>
            <a:r>
              <a:rPr lang="en-US" dirty="0"/>
              <a:t> (</a:t>
            </a:r>
            <a:r>
              <a:rPr lang="en-US" dirty="0" err="1"/>
              <a:t>Ar</a:t>
            </a:r>
            <a:r>
              <a:rPr lang="en-US" dirty="0"/>
              <a:t>, He) – ne </a:t>
            </a:r>
            <a:r>
              <a:rPr lang="en-US" dirty="0" err="1"/>
              <a:t>reaguju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rastopom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Aktivni</a:t>
            </a:r>
            <a:r>
              <a:rPr lang="en-US" dirty="0"/>
              <a:t> (CO</a:t>
            </a:r>
            <a:r>
              <a:rPr lang="en-US" baseline="-25000" dirty="0"/>
              <a:t>2</a:t>
            </a:r>
            <a:r>
              <a:rPr lang="en-US" dirty="0"/>
              <a:t>) – </a:t>
            </a:r>
            <a:r>
              <a:rPr lang="en-US" dirty="0" err="1"/>
              <a:t>reaguju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rastopom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u </a:t>
            </a:r>
            <a:r>
              <a:rPr lang="en-US" dirty="0" err="1"/>
              <a:t>zaštitnom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MIG-Metal Inert Gas</a:t>
            </a:r>
          </a:p>
          <a:p>
            <a:pPr marL="514350" indent="-514350">
              <a:buAutoNum type="arabicParenR"/>
            </a:pPr>
            <a:r>
              <a:rPr lang="en-US" dirty="0"/>
              <a:t>MAG-Metal Active Gas</a:t>
            </a:r>
          </a:p>
          <a:p>
            <a:pPr marL="514350" indent="-514350">
              <a:buAutoNum type="arabicParenR"/>
            </a:pPr>
            <a:r>
              <a:rPr lang="en-US" dirty="0" err="1"/>
              <a:t>Punjena</a:t>
            </a:r>
            <a:r>
              <a:rPr lang="en-US" dirty="0"/>
              <a:t> </a:t>
            </a:r>
            <a:r>
              <a:rPr lang="en-US" dirty="0" err="1"/>
              <a:t>žica</a:t>
            </a: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TIG-Tungsten Inert Gas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876800" y="2209800"/>
            <a:ext cx="381000" cy="1371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876800" y="5029200"/>
            <a:ext cx="381000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247763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Zavarivanje</a:t>
            </a:r>
            <a:r>
              <a:rPr lang="en-US" sz="2800" dirty="0"/>
              <a:t> </a:t>
            </a:r>
            <a:r>
              <a:rPr lang="en-US" sz="2800" dirty="0" err="1"/>
              <a:t>topljivom</a:t>
            </a:r>
            <a:r>
              <a:rPr lang="en-US" sz="2800" dirty="0"/>
              <a:t> </a:t>
            </a:r>
            <a:r>
              <a:rPr lang="en-US" sz="2800" dirty="0" err="1"/>
              <a:t>elektrodom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Zavarivanje</a:t>
            </a:r>
            <a:r>
              <a:rPr lang="en-US" sz="2800" dirty="0"/>
              <a:t> </a:t>
            </a:r>
            <a:r>
              <a:rPr lang="en-US" sz="2800" dirty="0" err="1"/>
              <a:t>netopljivom</a:t>
            </a:r>
            <a:r>
              <a:rPr lang="en-US" sz="2800" dirty="0"/>
              <a:t> </a:t>
            </a:r>
            <a:r>
              <a:rPr lang="en-US" sz="2800" dirty="0" err="1"/>
              <a:t>elektrodom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inertnom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topljivom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(MIG)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Elektrodna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koturu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dodaje</a:t>
            </a:r>
            <a:r>
              <a:rPr lang="en-US" dirty="0"/>
              <a:t> se </a:t>
            </a:r>
            <a:r>
              <a:rPr lang="en-US" dirty="0" err="1"/>
              <a:t>kontinualno</a:t>
            </a:r>
            <a:r>
              <a:rPr lang="en-US" dirty="0"/>
              <a:t>.</a:t>
            </a:r>
          </a:p>
          <a:p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elektrodne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se </a:t>
            </a:r>
            <a:r>
              <a:rPr lang="en-US" dirty="0" err="1"/>
              <a:t>dovodi</a:t>
            </a:r>
            <a:r>
              <a:rPr lang="en-US" dirty="0"/>
              <a:t> </a:t>
            </a:r>
            <a:r>
              <a:rPr lang="en-US" dirty="0" err="1"/>
              <a:t>inertni</a:t>
            </a:r>
            <a:r>
              <a:rPr lang="en-US" dirty="0"/>
              <a:t> gas (argon – </a:t>
            </a:r>
            <a:r>
              <a:rPr lang="en-US" dirty="0" err="1"/>
              <a:t>Ar</a:t>
            </a:r>
            <a:r>
              <a:rPr lang="en-US" dirty="0"/>
              <a:t>, He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kombinacije</a:t>
            </a:r>
            <a:r>
              <a:rPr lang="en-US" dirty="0"/>
              <a:t>).</a:t>
            </a:r>
          </a:p>
          <a:p>
            <a:r>
              <a:rPr lang="en-US" dirty="0" err="1"/>
              <a:t>Inertni</a:t>
            </a:r>
            <a:r>
              <a:rPr lang="en-US" dirty="0"/>
              <a:t> gas </a:t>
            </a:r>
            <a:r>
              <a:rPr lang="en-US" dirty="0" err="1"/>
              <a:t>štiti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zonu</a:t>
            </a:r>
            <a:endParaRPr lang="en-US" dirty="0"/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prodor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atmosferskih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gasova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0564" y="3657600"/>
            <a:ext cx="56734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876800" cy="6019800"/>
          </a:xfrm>
        </p:spPr>
        <p:txBody>
          <a:bodyPr>
            <a:normAutofit/>
          </a:bodyPr>
          <a:lstStyle/>
          <a:p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obrnute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, </a:t>
            </a:r>
            <a:r>
              <a:rPr lang="en-US" dirty="0" err="1"/>
              <a:t>direktna</a:t>
            </a:r>
            <a:r>
              <a:rPr lang="en-US" dirty="0"/>
              <a:t> </a:t>
            </a:r>
            <a:r>
              <a:rPr lang="en-US" dirty="0" err="1"/>
              <a:t>polarnost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mala </a:t>
            </a:r>
            <a:r>
              <a:rPr lang="en-US" dirty="0" err="1"/>
              <a:t>debljina</a:t>
            </a:r>
            <a:r>
              <a:rPr lang="en-US" dirty="0"/>
              <a:t> osn.mat. </a:t>
            </a:r>
          </a:p>
          <a:p>
            <a:r>
              <a:rPr lang="en-US" dirty="0" err="1"/>
              <a:t>Naizmenična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se ne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smanjene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el.luka</a:t>
            </a:r>
            <a:r>
              <a:rPr lang="en-US" dirty="0"/>
              <a:t> (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)!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1219200"/>
            <a:ext cx="4035293" cy="4495800"/>
            <a:chOff x="5212189" y="3073637"/>
            <a:chExt cx="2968920" cy="35307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7010400" y="3359200"/>
            <a:ext cx="533400" cy="6281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162800" y="3810000"/>
            <a:ext cx="533400" cy="6858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/>
          <a:lstStyle/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u </a:t>
            </a:r>
            <a:r>
              <a:rPr lang="en-US" dirty="0" err="1"/>
              <a:t>kratkom</a:t>
            </a:r>
            <a:r>
              <a:rPr lang="en-US" dirty="0"/>
              <a:t> </a:t>
            </a:r>
            <a:r>
              <a:rPr lang="en-US" dirty="0" err="1"/>
              <a:t>spoju</a:t>
            </a:r>
            <a:r>
              <a:rPr lang="en-US" dirty="0"/>
              <a:t>, </a:t>
            </a:r>
            <a:r>
              <a:rPr lang="en-US" dirty="0" err="1"/>
              <a:t>sitnim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 (</a:t>
            </a:r>
            <a:r>
              <a:rPr lang="en-US" dirty="0" err="1"/>
              <a:t>sprej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pulsno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Prenos</a:t>
            </a:r>
            <a:r>
              <a:rPr lang="en-US" dirty="0"/>
              <a:t> u </a:t>
            </a:r>
            <a:r>
              <a:rPr lang="en-US" dirty="0" err="1"/>
              <a:t>krupnim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prekomerno</a:t>
            </a:r>
            <a:r>
              <a:rPr lang="en-US" dirty="0"/>
              <a:t> </a:t>
            </a:r>
            <a:r>
              <a:rPr lang="en-US" dirty="0" err="1"/>
              <a:t>prštanje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preporučuje</a:t>
            </a:r>
            <a:r>
              <a:rPr lang="en-US" dirty="0"/>
              <a:t> se:</a:t>
            </a:r>
          </a:p>
          <a:p>
            <a:endParaRPr lang="en-US" dirty="0"/>
          </a:p>
        </p:txBody>
      </p:sp>
      <p:sp>
        <p:nvSpPr>
          <p:cNvPr id="1026" name="AutoShape 2" descr="http://svetzavarivanja.rs/images/znanje/co2_zavarivanje/05a%20jedna%20od%20najcesce%20skidanih%20sl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4422" t="31250" r="19180" b="35417"/>
          <a:stretch>
            <a:fillRect/>
          </a:stretch>
        </p:blipFill>
        <p:spPr bwMode="auto">
          <a:xfrm>
            <a:off x="381000" y="42672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9370" t="31250" r="14861" b="48380"/>
          <a:stretch>
            <a:fillRect/>
          </a:stretch>
        </p:blipFill>
        <p:spPr bwMode="auto">
          <a:xfrm>
            <a:off x="5943600" y="5181600"/>
            <a:ext cx="308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59370" t="51620" r="14861" b="28125"/>
          <a:stretch>
            <a:fillRect/>
          </a:stretch>
        </p:blipFill>
        <p:spPr bwMode="auto">
          <a:xfrm>
            <a:off x="2590799" y="5105400"/>
            <a:ext cx="3260489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62884" t="21875" r="17789" b="53125"/>
          <a:stretch>
            <a:fillRect/>
          </a:stretch>
        </p:blipFill>
        <p:spPr bwMode="auto">
          <a:xfrm>
            <a:off x="1219200" y="14478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47657" t="29167" r="26574" b="50000"/>
          <a:stretch>
            <a:fillRect/>
          </a:stretch>
        </p:blipFill>
        <p:spPr bwMode="auto">
          <a:xfrm>
            <a:off x="4587240" y="1205345"/>
            <a:ext cx="4556760" cy="20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konstantnim</a:t>
            </a:r>
            <a:r>
              <a:rPr lang="en-US" dirty="0"/>
              <a:t> </a:t>
            </a:r>
            <a:r>
              <a:rPr lang="en-US" dirty="0" err="1"/>
              <a:t>naponom</a:t>
            </a:r>
            <a:r>
              <a:rPr lang="en-US" dirty="0"/>
              <a:t> (CV-Constant Voltage):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Reguliše</a:t>
            </a:r>
            <a:r>
              <a:rPr lang="en-US" dirty="0"/>
              <a:t> se </a:t>
            </a:r>
            <a:r>
              <a:rPr lang="en-US" dirty="0" err="1"/>
              <a:t>napon</a:t>
            </a:r>
            <a:r>
              <a:rPr lang="en-US" dirty="0"/>
              <a:t>, a ne </a:t>
            </a:r>
            <a:r>
              <a:rPr lang="en-US" dirty="0" err="1"/>
              <a:t>struja</a:t>
            </a:r>
            <a:r>
              <a:rPr lang="en-US" dirty="0"/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7980" t="18750" r="12738" b="51042"/>
          <a:stretch>
            <a:fillRect/>
          </a:stretch>
        </p:blipFill>
        <p:spPr bwMode="auto">
          <a:xfrm>
            <a:off x="1324303" y="2133600"/>
            <a:ext cx="6437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4114800"/>
            <a:ext cx="1828800" cy="838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err="1"/>
              <a:t>Zaštitni</a:t>
            </a:r>
            <a:r>
              <a:rPr lang="en-US" u="sng" dirty="0"/>
              <a:t> </a:t>
            </a:r>
            <a:r>
              <a:rPr lang="en-US" u="sng" dirty="0" err="1"/>
              <a:t>gasovi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svojstva</a:t>
            </a:r>
            <a:r>
              <a:rPr lang="en-US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338" t="44792" r="7467" b="45738"/>
          <a:stretch>
            <a:fillRect/>
          </a:stretch>
        </p:blipFill>
        <p:spPr bwMode="auto">
          <a:xfrm>
            <a:off x="0" y="2667000"/>
            <a:ext cx="9144000" cy="9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3338" t="56037" r="7467" b="36671"/>
          <a:stretch>
            <a:fillRect/>
          </a:stretch>
        </p:blipFill>
        <p:spPr bwMode="auto">
          <a:xfrm>
            <a:off x="0" y="3581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Prednosti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Visokoproduktivan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(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pravilu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 do 8 mm)</a:t>
            </a:r>
          </a:p>
          <a:p>
            <a:pPr>
              <a:buFontTx/>
              <a:buChar char="-"/>
            </a:pP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pogodan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obojene</a:t>
            </a:r>
            <a:r>
              <a:rPr lang="en-US" dirty="0"/>
              <a:t> </a:t>
            </a:r>
            <a:r>
              <a:rPr lang="en-US" dirty="0" err="1"/>
              <a:t>metale</a:t>
            </a:r>
            <a:r>
              <a:rPr lang="en-US" dirty="0"/>
              <a:t> (</a:t>
            </a:r>
            <a:r>
              <a:rPr lang="en-US" dirty="0" err="1"/>
              <a:t>leg.Al</a:t>
            </a:r>
            <a:r>
              <a:rPr lang="en-US" dirty="0"/>
              <a:t>, Cu, Mg),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visokolegirani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Zaštitni</a:t>
            </a:r>
            <a:r>
              <a:rPr lang="en-US" dirty="0"/>
              <a:t> gas ne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mehanički</a:t>
            </a:r>
            <a:r>
              <a:rPr lang="en-US" dirty="0"/>
              <a:t> </a:t>
            </a:r>
            <a:r>
              <a:rPr lang="en-US" dirty="0" err="1"/>
              <a:t>čisti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MIG </a:t>
            </a:r>
            <a:r>
              <a:rPr lang="en-US" dirty="0" err="1"/>
              <a:t>i</a:t>
            </a:r>
            <a:r>
              <a:rPr lang="en-US" dirty="0"/>
              <a:t> MAG,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zamenu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,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koturova</a:t>
            </a:r>
            <a:r>
              <a:rPr lang="en-US" dirty="0"/>
              <a:t> (</a:t>
            </a:r>
            <a:r>
              <a:rPr lang="en-US" dirty="0" err="1"/>
              <a:t>nareckani</a:t>
            </a:r>
            <a:r>
              <a:rPr lang="en-US" dirty="0"/>
              <a:t>; </a:t>
            </a:r>
            <a:r>
              <a:rPr lang="en-US" dirty="0" err="1"/>
              <a:t>deblja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MIG): MIG/MAG </a:t>
            </a:r>
            <a:r>
              <a:rPr lang="en-US" dirty="0" err="1"/>
              <a:t>univerzalan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!!!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788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Tehnologija zavarivanja</vt:lpstr>
      <vt:lpstr>Zavarivanje u zaštitnom gasu</vt:lpstr>
      <vt:lpstr>PowerPoint Presentation</vt:lpstr>
      <vt:lpstr>Zavarivanje u inertnom gasu sa topljivom elektrodom (MIG)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u aktivnom gasu sa topljivom elektrodom (MAG)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101</cp:revision>
  <dcterms:created xsi:type="dcterms:W3CDTF">2014-03-31T08:24:48Z</dcterms:created>
  <dcterms:modified xsi:type="dcterms:W3CDTF">2018-04-20T08:25:21Z</dcterms:modified>
</cp:coreProperties>
</file>